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9"/>
  </p:notesMasterIdLst>
  <p:sldIdLst>
    <p:sldId id="256" r:id="rId2"/>
    <p:sldId id="302" r:id="rId3"/>
    <p:sldId id="279" r:id="rId4"/>
    <p:sldId id="280" r:id="rId5"/>
    <p:sldId id="282" r:id="rId6"/>
    <p:sldId id="303" r:id="rId7"/>
    <p:sldId id="285" r:id="rId8"/>
    <p:sldId id="257" r:id="rId9"/>
    <p:sldId id="259" r:id="rId10"/>
    <p:sldId id="260" r:id="rId11"/>
    <p:sldId id="284" r:id="rId12"/>
    <p:sldId id="298" r:id="rId13"/>
    <p:sldId id="283" r:id="rId14"/>
    <p:sldId id="264" r:id="rId15"/>
    <p:sldId id="281" r:id="rId16"/>
    <p:sldId id="286" r:id="rId17"/>
    <p:sldId id="287" r:id="rId18"/>
    <p:sldId id="288" r:id="rId19"/>
    <p:sldId id="293" r:id="rId20"/>
    <p:sldId id="289" r:id="rId21"/>
    <p:sldId id="290" r:id="rId22"/>
    <p:sldId id="292" r:id="rId23"/>
    <p:sldId id="291" r:id="rId24"/>
    <p:sldId id="294" r:id="rId25"/>
    <p:sldId id="295" r:id="rId26"/>
    <p:sldId id="304" r:id="rId27"/>
    <p:sldId id="305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4" autoAdjust="0"/>
    <p:restoredTop sz="86167" autoAdjust="0"/>
  </p:normalViewPr>
  <p:slideViewPr>
    <p:cSldViewPr snapToGrid="0">
      <p:cViewPr varScale="1">
        <p:scale>
          <a:sx n="39" d="100"/>
          <a:sy n="39" d="100"/>
        </p:scale>
        <p:origin x="1002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CF3F3-132D-42AE-A0DF-1C51E493FA64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92468C-E73B-4EEA-BA30-C43DBCC5B7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464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flooding, one has to prepare the client before using the technique with relaxation skill to manage anxiety</a:t>
            </a:r>
          </a:p>
          <a:p>
            <a:r>
              <a:rPr lang="en-US" dirty="0"/>
              <a:t>This is similar to exposure therapy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894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745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Example:  a veteran walking into a shopping mall seeing a woman in a burka grabbed his child and fled the mall.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27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406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755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truth of the matter is that if one doesn’t take care of oneself, no one else will.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1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096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Complications can include placenta previa, pre-eclampsia, breech births, umbilical cord problems (wrapped around baby’s neck), and hemorrhaging during or after the birth.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392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165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66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4990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18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Family members can also develop PTSD from either threat of loss of loved one and actual loss, witnessing the life-saving procedures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930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Antiretroviral treatment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92468C-E73B-4EEA-BA30-C43DBCC5B78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804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9CF95-AD1E-422D-A726-698AEEAAEA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Trauma treatment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ED5722-C5E2-4C7A-A018-24CD92F13E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Part 2</a:t>
            </a:r>
          </a:p>
        </p:txBody>
      </p:sp>
    </p:spTree>
    <p:extLst>
      <p:ext uri="{BB962C8B-B14F-4D97-AF65-F5344CB8AC3E}">
        <p14:creationId xmlns:p14="http://schemas.microsoft.com/office/powerpoint/2010/main" val="3739739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EE06D-D48E-479F-82E0-47EDA01E5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Transforming memories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B752B-D0A0-431D-A66A-C6BC5A268E4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cap="none" dirty="0"/>
              <a:t>At some point in the therapy it will be essential to begin to transform the memories of the trauma</a:t>
            </a:r>
          </a:p>
          <a:p>
            <a:r>
              <a:rPr lang="en-US" sz="2800" cap="none" dirty="0"/>
              <a:t>People feel as if they are weak and maybe did something to bring on the trauma</a:t>
            </a:r>
          </a:p>
          <a:p>
            <a:r>
              <a:rPr lang="en-US" sz="2800" cap="none" dirty="0"/>
              <a:t>They feel they won’t get through this and come out on the other side</a:t>
            </a:r>
          </a:p>
          <a:p>
            <a:r>
              <a:rPr lang="en-US" sz="2800" cap="none" dirty="0"/>
              <a:t>Transforming memories is about empowerment – this </a:t>
            </a:r>
            <a:r>
              <a:rPr lang="en-US" sz="2800" cap="none"/>
              <a:t>person survived!</a:t>
            </a:r>
          </a:p>
        </p:txBody>
      </p:sp>
    </p:spTree>
    <p:extLst>
      <p:ext uri="{BB962C8B-B14F-4D97-AF65-F5344CB8AC3E}">
        <p14:creationId xmlns:p14="http://schemas.microsoft.com/office/powerpoint/2010/main" val="3347660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5EAF0-0F73-4F79-A555-4203A9198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Techniques for transforming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17A19-A3B6-4257-B4C0-D6D740F96BF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sz="3200" cap="none" dirty="0"/>
              <a:t>Flooding (similar to testimony technique)</a:t>
            </a:r>
          </a:p>
          <a:p>
            <a:pPr lvl="1"/>
            <a:r>
              <a:rPr lang="en-US" sz="3000" cap="none" dirty="0"/>
              <a:t>Use of scripts including context, fact, emotion &amp; meaning</a:t>
            </a:r>
          </a:p>
          <a:p>
            <a:pPr lvl="1"/>
            <a:r>
              <a:rPr lang="en-US" sz="3000" cap="none" dirty="0"/>
              <a:t>Pt chooses sequence of scripts for therapy</a:t>
            </a:r>
          </a:p>
          <a:p>
            <a:pPr lvl="1"/>
            <a:r>
              <a:rPr lang="en-US" sz="3000" cap="none" dirty="0"/>
              <a:t>Usually goes from easiest to most difficult</a:t>
            </a:r>
          </a:p>
          <a:p>
            <a:pPr lvl="1"/>
            <a:r>
              <a:rPr lang="en-US" sz="3000" cap="none" dirty="0"/>
              <a:t>Pt is encouraged to feel their emotions fully</a:t>
            </a:r>
          </a:p>
        </p:txBody>
      </p:sp>
    </p:spTree>
    <p:extLst>
      <p:ext uri="{BB962C8B-B14F-4D97-AF65-F5344CB8AC3E}">
        <p14:creationId xmlns:p14="http://schemas.microsoft.com/office/powerpoint/2010/main" val="1822684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A4901-7CFA-4F13-8838-66969F54E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Therapeutic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D9AF6-3D51-43B7-8CA7-6E8E722D930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The act of telling the story in a safe place can promote healing of the abnormal processing of the memories</a:t>
            </a:r>
          </a:p>
          <a:p>
            <a:r>
              <a:rPr lang="en-US" sz="2800" cap="none" dirty="0"/>
              <a:t>Intrusive and hyperarousal symptoms appear to improve from this technique</a:t>
            </a:r>
          </a:p>
          <a:p>
            <a:r>
              <a:rPr lang="en-US" sz="2800" cap="none" dirty="0"/>
              <a:t>Numbing and isolation don’t appear to improve</a:t>
            </a:r>
          </a:p>
          <a:p>
            <a:pPr lvl="1"/>
            <a:r>
              <a:rPr lang="en-US" sz="2600" cap="none" dirty="0"/>
              <a:t>Marital , social and work problems don’t always improve</a:t>
            </a:r>
          </a:p>
        </p:txBody>
      </p:sp>
    </p:spTree>
    <p:extLst>
      <p:ext uri="{BB962C8B-B14F-4D97-AF65-F5344CB8AC3E}">
        <p14:creationId xmlns:p14="http://schemas.microsoft.com/office/powerpoint/2010/main" val="2152680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4C22A-D445-4BBA-BEA9-D098F762C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A0D87-5572-43AA-8614-3ACAC5A67C1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Presented as used successfully in Trauma and Recovery</a:t>
            </a:r>
          </a:p>
          <a:p>
            <a:r>
              <a:rPr lang="en-US" sz="2800" cap="none" dirty="0"/>
              <a:t>Needs to be used with great caution for survivors of trauma</a:t>
            </a:r>
          </a:p>
          <a:p>
            <a:pPr lvl="1"/>
            <a:r>
              <a:rPr lang="en-US" sz="2600" cap="none" dirty="0"/>
              <a:t>The client must clearly understand they are in control of the session at all times (empowerment)</a:t>
            </a:r>
          </a:p>
          <a:p>
            <a:pPr lvl="1"/>
            <a:r>
              <a:rPr lang="en-US" sz="2600" cap="none" dirty="0"/>
              <a:t>The client must contract with the therapist that they will come out of the hypnotic state</a:t>
            </a:r>
          </a:p>
          <a:p>
            <a:pPr marL="457200" lvl="1" indent="0">
              <a:buNone/>
            </a:pP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3095578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CB42B-974C-4783-AF06-D252DC6F2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31364-12BF-4A65-9128-F439AF27816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Be extremely cautious if the client wants to use hypnosis to recover memories.</a:t>
            </a:r>
          </a:p>
          <a:p>
            <a:pPr lvl="1"/>
            <a:r>
              <a:rPr lang="en-US" sz="2600" cap="none" dirty="0"/>
              <a:t>Memories retrieved via hypnosis often are not accurate</a:t>
            </a:r>
          </a:p>
          <a:p>
            <a:pPr lvl="1"/>
            <a:r>
              <a:rPr lang="en-US" sz="2600" cap="none" dirty="0"/>
              <a:t>Memories retrieved by hypnosis are not admissible in court</a:t>
            </a:r>
          </a:p>
        </p:txBody>
      </p:sp>
    </p:spTree>
    <p:extLst>
      <p:ext uri="{BB962C8B-B14F-4D97-AF65-F5344CB8AC3E}">
        <p14:creationId xmlns:p14="http://schemas.microsoft.com/office/powerpoint/2010/main" val="1563571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C7A75-8906-400A-B2C7-EB32571F0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Cognitive behavioral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CA9DB-1FC5-4176-BF25-74D166D9537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CBT </a:t>
            </a:r>
          </a:p>
          <a:p>
            <a:pPr lvl="1"/>
            <a:r>
              <a:rPr lang="en-US" sz="2400" cap="none" dirty="0"/>
              <a:t>Based on the assumption that our emotions, behaviors and thoughts work together</a:t>
            </a:r>
          </a:p>
          <a:p>
            <a:pPr lvl="1"/>
            <a:r>
              <a:rPr lang="en-US" sz="2400" cap="none" dirty="0"/>
              <a:t>Uses homework</a:t>
            </a:r>
          </a:p>
          <a:p>
            <a:pPr lvl="1"/>
            <a:r>
              <a:rPr lang="en-US" sz="2400" cap="none" dirty="0"/>
              <a:t>Benefit is that the therapist can intervene in any one of the three components</a:t>
            </a:r>
          </a:p>
          <a:p>
            <a:endParaRPr lang="en-US" sz="2800" cap="none" dirty="0"/>
          </a:p>
        </p:txBody>
      </p:sp>
    </p:spTree>
    <p:extLst>
      <p:ext uri="{BB962C8B-B14F-4D97-AF65-F5344CB8AC3E}">
        <p14:creationId xmlns:p14="http://schemas.microsoft.com/office/powerpoint/2010/main" val="4154015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E3273-CDA8-4422-A7C6-01AA739C4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811B2-CC7A-4DAB-8A56-94E88E26775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Cognitive Processing Therapy</a:t>
            </a:r>
          </a:p>
          <a:p>
            <a:pPr lvl="1"/>
            <a:r>
              <a:rPr lang="en-US" sz="2600" cap="none" dirty="0"/>
              <a:t>Similar in technique to CBT, but works on creating a new understanding of the traumatic event</a:t>
            </a:r>
          </a:p>
          <a:p>
            <a:pPr lvl="1"/>
            <a:r>
              <a:rPr lang="en-US" sz="2600" cap="none" dirty="0"/>
              <a:t>Reduces ongoing negative effects on one’s current life</a:t>
            </a:r>
          </a:p>
          <a:p>
            <a:endParaRPr lang="en-US" cap="none" dirty="0"/>
          </a:p>
          <a:p>
            <a:pPr marL="0" indent="0">
              <a:buNone/>
            </a:pPr>
            <a:endParaRPr lang="en-US" cap="none" dirty="0"/>
          </a:p>
          <a:p>
            <a:pPr marL="0" indent="0">
              <a:buNone/>
            </a:pP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709312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DF391-F70C-482E-8045-26EE80DC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Narrative therapy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629ED-2FB4-4A5B-AF17-DEA278A378D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This method views people as separate from their problems</a:t>
            </a:r>
          </a:p>
          <a:p>
            <a:r>
              <a:rPr lang="en-US" sz="2800" cap="none" dirty="0"/>
              <a:t>Benefit is that it can help people get some distance from their traumatic experience</a:t>
            </a:r>
          </a:p>
          <a:p>
            <a:r>
              <a:rPr lang="en-US" sz="2800" cap="none" dirty="0"/>
              <a:t>Goal is to help the person change their thought patterns about what has happened to them and “rewrite” the story</a:t>
            </a:r>
          </a:p>
        </p:txBody>
      </p:sp>
    </p:spTree>
    <p:extLst>
      <p:ext uri="{BB962C8B-B14F-4D97-AF65-F5344CB8AC3E}">
        <p14:creationId xmlns:p14="http://schemas.microsoft.com/office/powerpoint/2010/main" val="1763249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2038-C002-49ED-99D3-3265C01D9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theories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5A05B-F1DD-42D4-A678-95CFFAF2C4F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cap="none" dirty="0"/>
              <a:t>Psychodynamic therapy has not been shown to be useful</a:t>
            </a:r>
          </a:p>
          <a:p>
            <a:r>
              <a:rPr lang="en-US" sz="2800" cap="none" dirty="0"/>
              <a:t>Humanistic/Existential therapy can be helpful</a:t>
            </a:r>
          </a:p>
          <a:p>
            <a:pPr lvl="1"/>
            <a:r>
              <a:rPr lang="en-US" sz="2600" cap="none" dirty="0"/>
              <a:t>Works on helping the person make meaning of the suffering</a:t>
            </a:r>
          </a:p>
          <a:p>
            <a:endParaRPr lang="en-US" sz="2800" cap="none" dirty="0"/>
          </a:p>
        </p:txBody>
      </p:sp>
    </p:spTree>
    <p:extLst>
      <p:ext uri="{BB962C8B-B14F-4D97-AF65-F5344CB8AC3E}">
        <p14:creationId xmlns:p14="http://schemas.microsoft.com/office/powerpoint/2010/main" val="2338332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FE7AE-D846-449E-9626-47BA2B8E8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mourning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C647E-BB32-4107-AEDF-750178B87D6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Involves grieving the losses that were brought about by the trauma</a:t>
            </a:r>
          </a:p>
          <a:p>
            <a:r>
              <a:rPr lang="en-US" sz="2800" cap="none" dirty="0"/>
              <a:t>Usually involves intense emotions that a person can be afraid to feel</a:t>
            </a:r>
          </a:p>
          <a:p>
            <a:r>
              <a:rPr lang="en-US" sz="2800" cap="none" dirty="0"/>
              <a:t>Goal is to get to the point that the trauma story no longer arouses the same emotions.</a:t>
            </a:r>
          </a:p>
        </p:txBody>
      </p:sp>
    </p:spTree>
    <p:extLst>
      <p:ext uri="{BB962C8B-B14F-4D97-AF65-F5344CB8AC3E}">
        <p14:creationId xmlns:p14="http://schemas.microsoft.com/office/powerpoint/2010/main" val="3699978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176F6-D93F-4C5B-B51E-69CE0D7CC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reconnection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2A1FD-DCFC-449A-B814-366EDF9989E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cap="none" dirty="0"/>
              <a:t>Survivors of trauma often haven’t learned skills needed to function in the world effectively.</a:t>
            </a:r>
          </a:p>
          <a:p>
            <a:r>
              <a:rPr lang="en-US" sz="2400" cap="none" dirty="0"/>
              <a:t>Need skills in how to relate to other people</a:t>
            </a:r>
          </a:p>
          <a:p>
            <a:r>
              <a:rPr lang="en-US" sz="2400" cap="none" dirty="0"/>
              <a:t>Need </a:t>
            </a:r>
            <a:r>
              <a:rPr lang="en-US" sz="2400" cap="none" dirty="0" err="1"/>
              <a:t>skilsl</a:t>
            </a:r>
            <a:r>
              <a:rPr lang="en-US" sz="2400" cap="none" dirty="0"/>
              <a:t> in how to have disagreements</a:t>
            </a:r>
          </a:p>
          <a:p>
            <a:r>
              <a:rPr lang="en-US" sz="2400" cap="none" dirty="0"/>
              <a:t>Need skills in resolving conflicts and coming out okay on the other side</a:t>
            </a:r>
          </a:p>
          <a:p>
            <a:r>
              <a:rPr lang="en-US" sz="2400" cap="none" dirty="0"/>
              <a:t>May need skills in taking care of themselves</a:t>
            </a:r>
          </a:p>
        </p:txBody>
      </p:sp>
    </p:spTree>
    <p:extLst>
      <p:ext uri="{BB962C8B-B14F-4D97-AF65-F5344CB8AC3E}">
        <p14:creationId xmlns:p14="http://schemas.microsoft.com/office/powerpoint/2010/main" val="2329540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6BF25-02C8-4531-B485-DB3F864E6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forgiveness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622D2-F316-4907-81F5-9860ADE5F98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It is important not to bring this concept up too soon</a:t>
            </a:r>
          </a:p>
          <a:p>
            <a:r>
              <a:rPr lang="en-US" sz="2800" cap="none" dirty="0"/>
              <a:t>It is also important to explain what forgiveness is</a:t>
            </a:r>
          </a:p>
          <a:p>
            <a:r>
              <a:rPr lang="en-US" sz="2800" cap="none" dirty="0"/>
              <a:t>The individual wants to understand that ultimately the act of forgiveness is for themselves, not for the perpetrator</a:t>
            </a:r>
          </a:p>
        </p:txBody>
      </p:sp>
    </p:spTree>
    <p:extLst>
      <p:ext uri="{BB962C8B-B14F-4D97-AF65-F5344CB8AC3E}">
        <p14:creationId xmlns:p14="http://schemas.microsoft.com/office/powerpoint/2010/main" val="3627681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6B8E2-1DF7-463C-A5BE-FAC936CA1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Treatment of complex trauma in a Christian context:  component based psychotherapy (CBP)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E90F2-2BE8-485F-9F76-088FA841CF9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cap="none" dirty="0"/>
              <a:t>Phase 1 – Relationship</a:t>
            </a:r>
          </a:p>
          <a:p>
            <a:pPr lvl="1"/>
            <a:r>
              <a:rPr lang="en-US" sz="2400" cap="none" dirty="0"/>
              <a:t>Understanding of how this impacts a person’s relationship to God</a:t>
            </a:r>
          </a:p>
          <a:p>
            <a:pPr lvl="1"/>
            <a:r>
              <a:rPr lang="en-US" sz="2400" cap="none" dirty="0"/>
              <a:t>Understanding the God-image</a:t>
            </a:r>
          </a:p>
          <a:p>
            <a:r>
              <a:rPr lang="en-US" sz="2600" cap="none" dirty="0"/>
              <a:t>Phase 2 – Regulation</a:t>
            </a:r>
          </a:p>
          <a:p>
            <a:pPr lvl="1"/>
            <a:r>
              <a:rPr lang="en-US" sz="2400" cap="none" dirty="0"/>
              <a:t>Identify triggers</a:t>
            </a:r>
          </a:p>
          <a:p>
            <a:pPr lvl="1"/>
            <a:r>
              <a:rPr lang="en-US" sz="2400" cap="none" dirty="0"/>
              <a:t>Similar to other methods of emotional regulation</a:t>
            </a:r>
          </a:p>
          <a:p>
            <a:pPr lvl="1"/>
            <a:endParaRPr lang="en-US" sz="2200" cap="none" dirty="0"/>
          </a:p>
        </p:txBody>
      </p:sp>
    </p:spTree>
    <p:extLst>
      <p:ext uri="{BB962C8B-B14F-4D97-AF65-F5344CB8AC3E}">
        <p14:creationId xmlns:p14="http://schemas.microsoft.com/office/powerpoint/2010/main" val="805000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5B85C-A5D5-41FE-8CED-FD94BC41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F85BD9-1D29-4C1B-B768-C59032DFD2B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cap="none" dirty="0"/>
              <a:t>Phase 3 – Parts Work</a:t>
            </a:r>
          </a:p>
          <a:p>
            <a:pPr lvl="1"/>
            <a:r>
              <a:rPr lang="en-US" sz="2600" cap="none" dirty="0"/>
              <a:t>Use of psychoeducation to help people understand this is not out of the ordinary</a:t>
            </a:r>
          </a:p>
        </p:txBody>
      </p:sp>
    </p:spTree>
    <p:extLst>
      <p:ext uri="{BB962C8B-B14F-4D97-AF65-F5344CB8AC3E}">
        <p14:creationId xmlns:p14="http://schemas.microsoft.com/office/powerpoint/2010/main" val="1018410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C315C-9F27-4A8F-ABDA-DB34F2E31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26940-FB79-433D-BAB4-4D4CED14E5B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Phase 4 – Narrative </a:t>
            </a:r>
          </a:p>
          <a:p>
            <a:pPr lvl="1"/>
            <a:r>
              <a:rPr lang="en-US" sz="3000" cap="none" dirty="0"/>
              <a:t>Telling the story can be empowering</a:t>
            </a:r>
          </a:p>
          <a:p>
            <a:pPr lvl="1"/>
            <a:r>
              <a:rPr lang="en-US" sz="3000" cap="none" dirty="0"/>
              <a:t>Doing so with better coping skills leads to further empowerment</a:t>
            </a:r>
          </a:p>
          <a:p>
            <a:endParaRPr lang="en-US" sz="2600" cap="none" dirty="0"/>
          </a:p>
        </p:txBody>
      </p:sp>
    </p:spTree>
    <p:extLst>
      <p:ext uri="{BB962C8B-B14F-4D97-AF65-F5344CB8AC3E}">
        <p14:creationId xmlns:p14="http://schemas.microsoft.com/office/powerpoint/2010/main" val="2540514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2F33C-F2C0-40D7-8ACC-881A17B0C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spirituality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E5482-0971-444B-B3B1-83E928CE665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cap="none" dirty="0"/>
              <a:t>Ambivalence about one’s faith</a:t>
            </a:r>
          </a:p>
          <a:p>
            <a:r>
              <a:rPr lang="en-US" sz="2800" cap="none" dirty="0"/>
              <a:t>Faith may have been damaged or distorted</a:t>
            </a:r>
          </a:p>
          <a:p>
            <a:pPr lvl="1"/>
            <a:r>
              <a:rPr lang="en-US" sz="2600" cap="none" dirty="0"/>
              <a:t>Connection to God and community</a:t>
            </a:r>
          </a:p>
          <a:p>
            <a:pPr lvl="1"/>
            <a:r>
              <a:rPr lang="en-US" sz="2600" cap="none" dirty="0"/>
              <a:t>Sense of meaning</a:t>
            </a:r>
          </a:p>
          <a:p>
            <a:pPr lvl="1"/>
            <a:r>
              <a:rPr lang="en-US" sz="2600" cap="none" dirty="0"/>
              <a:t>Belief in something larger than oneself</a:t>
            </a:r>
          </a:p>
          <a:p>
            <a:pPr lvl="1"/>
            <a:r>
              <a:rPr lang="en-US" sz="2600" cap="none" dirty="0"/>
              <a:t>Ritual</a:t>
            </a:r>
          </a:p>
          <a:p>
            <a:pPr lvl="1"/>
            <a:r>
              <a:rPr lang="en-US" sz="2600" cap="none" dirty="0"/>
              <a:t>Forgiveness</a:t>
            </a:r>
          </a:p>
          <a:p>
            <a:pPr lvl="1"/>
            <a:r>
              <a:rPr lang="en-US" sz="2600" cap="none" dirty="0"/>
              <a:t>Hope</a:t>
            </a:r>
          </a:p>
        </p:txBody>
      </p:sp>
    </p:spTree>
    <p:extLst>
      <p:ext uri="{BB962C8B-B14F-4D97-AF65-F5344CB8AC3E}">
        <p14:creationId xmlns:p14="http://schemas.microsoft.com/office/powerpoint/2010/main" val="1066587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760E9-C10D-4C4E-AD4A-5A7FE3E31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pharmacology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5C2E9-1570-475F-AA69-0DF7A0A5E6D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cap="none" dirty="0"/>
              <a:t>There is no medication that can cure PTSD. The best that can be done is addressing the symptoms</a:t>
            </a:r>
          </a:p>
          <a:p>
            <a:pPr lvl="1"/>
            <a:r>
              <a:rPr lang="en-US" sz="2400" cap="none" dirty="0"/>
              <a:t>Reduction of intrusive symptoms</a:t>
            </a:r>
          </a:p>
          <a:p>
            <a:pPr lvl="1"/>
            <a:r>
              <a:rPr lang="en-US" sz="2400" cap="none" dirty="0"/>
              <a:t>Reduction of hyperarousal symptoms</a:t>
            </a:r>
          </a:p>
          <a:p>
            <a:pPr lvl="1"/>
            <a:r>
              <a:rPr lang="en-US" sz="2400" cap="none" dirty="0"/>
              <a:t>Reduction of avoidance symptoms</a:t>
            </a:r>
          </a:p>
          <a:p>
            <a:pPr lvl="1"/>
            <a:r>
              <a:rPr lang="en-US" sz="2400" cap="none" dirty="0"/>
              <a:t>Improvement in depression and numbing</a:t>
            </a:r>
          </a:p>
          <a:p>
            <a:pPr lvl="1"/>
            <a:r>
              <a:rPr lang="en-US" sz="2400" cap="none" dirty="0"/>
              <a:t>Treatment of any psychotic or dissociative symptoms</a:t>
            </a:r>
          </a:p>
          <a:p>
            <a:pPr lvl="1"/>
            <a:r>
              <a:rPr lang="en-US" sz="2400" cap="none" dirty="0"/>
              <a:t>Reduction in aggressive behaviors towards self or others</a:t>
            </a:r>
          </a:p>
        </p:txBody>
      </p:sp>
    </p:spTree>
    <p:extLst>
      <p:ext uri="{BB962C8B-B14F-4D97-AF65-F5344CB8AC3E}">
        <p14:creationId xmlns:p14="http://schemas.microsoft.com/office/powerpoint/2010/main" val="266449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D9AB6-E82C-46E8-9A58-2C17D5C84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MAO Inhibitors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B9738-6C11-402E-ACD0-D5360C5E8B8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Usually not recommended due to the side-effects</a:t>
            </a:r>
          </a:p>
          <a:p>
            <a:pPr lvl="1"/>
            <a:r>
              <a:rPr lang="en-US" sz="2600" cap="none" dirty="0"/>
              <a:t>Sleep disturbance</a:t>
            </a:r>
          </a:p>
          <a:p>
            <a:pPr lvl="1"/>
            <a:r>
              <a:rPr lang="en-US" sz="2600" cap="none" dirty="0"/>
              <a:t>Sexual dysfunction</a:t>
            </a:r>
          </a:p>
          <a:p>
            <a:pPr lvl="1"/>
            <a:r>
              <a:rPr lang="en-US" sz="2600" cap="none" dirty="0"/>
              <a:t>Dizziness</a:t>
            </a:r>
          </a:p>
          <a:p>
            <a:r>
              <a:rPr lang="en-US" sz="2800" cap="none" dirty="0"/>
              <a:t>Have not been shown to be incredibly effective overall</a:t>
            </a:r>
          </a:p>
          <a:p>
            <a:endParaRPr lang="en-US" sz="2800" cap="none" dirty="0"/>
          </a:p>
        </p:txBody>
      </p:sp>
    </p:spTree>
    <p:extLst>
      <p:ext uri="{BB962C8B-B14F-4D97-AF65-F5344CB8AC3E}">
        <p14:creationId xmlns:p14="http://schemas.microsoft.com/office/powerpoint/2010/main" val="3972015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0592B-1313-4CA5-B18A-BBE9EBBD2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Tricyclic antidepressants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F2126-2F5D-4CF8-9C8D-25208B76EEB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These are medications like amitriptyline and imipramine</a:t>
            </a:r>
          </a:p>
          <a:p>
            <a:r>
              <a:rPr lang="en-US" sz="2800" cap="none" dirty="0"/>
              <a:t>Have a somnolent effect, so can help sleep problems</a:t>
            </a:r>
          </a:p>
          <a:p>
            <a:r>
              <a:rPr lang="en-US" sz="2800" cap="none" dirty="0"/>
              <a:t>Have shown improvement in depressive symptoms</a:t>
            </a:r>
          </a:p>
          <a:p>
            <a:r>
              <a:rPr lang="en-US" sz="2800" cap="none" dirty="0"/>
              <a:t>Also helpful for symptoms of anxiety</a:t>
            </a:r>
          </a:p>
          <a:p>
            <a:endParaRPr lang="en-US" sz="2800" cap="none" dirty="0"/>
          </a:p>
        </p:txBody>
      </p:sp>
    </p:spTree>
    <p:extLst>
      <p:ext uri="{BB962C8B-B14F-4D97-AF65-F5344CB8AC3E}">
        <p14:creationId xmlns:p14="http://schemas.microsoft.com/office/powerpoint/2010/main" val="2051501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5A1D4-B18B-49E5-AB7D-AC1C7278D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Fluoxetine (Prozac) and other </a:t>
            </a:r>
            <a:r>
              <a:rPr lang="en-US" dirty="0" err="1"/>
              <a:t>ssri’s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A6347-27B2-4D0C-A4AA-FD2EE2C6321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Preferred by most PCP’s because they are not controlled substances</a:t>
            </a:r>
          </a:p>
          <a:p>
            <a:r>
              <a:rPr lang="en-US" sz="2800" cap="none" dirty="0"/>
              <a:t>Have a positive impact on depressive symptoms</a:t>
            </a:r>
          </a:p>
          <a:p>
            <a:r>
              <a:rPr lang="en-US" sz="2800" cap="none" dirty="0"/>
              <a:t>Are not good at addressing other symptoms of PTSD including numbing</a:t>
            </a:r>
          </a:p>
        </p:txBody>
      </p:sp>
    </p:spTree>
    <p:extLst>
      <p:ext uri="{BB962C8B-B14F-4D97-AF65-F5344CB8AC3E}">
        <p14:creationId xmlns:p14="http://schemas.microsoft.com/office/powerpoint/2010/main" val="2239445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6CCB4-B6BB-419C-A5AC-36CE14079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word about </a:t>
            </a:r>
            <a:r>
              <a:rPr lang="en-US" dirty="0" err="1"/>
              <a:t>wellbutrin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8A0C6-2F60-479A-B4E8-A7A4747AC5C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 err="1"/>
              <a:t>Buproprion</a:t>
            </a:r>
            <a:r>
              <a:rPr lang="en-US" sz="2800" cap="none" dirty="0"/>
              <a:t> – SSRI</a:t>
            </a:r>
          </a:p>
          <a:p>
            <a:r>
              <a:rPr lang="en-US" sz="2800" cap="none" dirty="0"/>
              <a:t>Has been shown to be helpful in addressing aggressive symptoms</a:t>
            </a:r>
          </a:p>
        </p:txBody>
      </p:sp>
    </p:spTree>
    <p:extLst>
      <p:ext uri="{BB962C8B-B14F-4D97-AF65-F5344CB8AC3E}">
        <p14:creationId xmlns:p14="http://schemas.microsoft.com/office/powerpoint/2010/main" val="698817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7299-8D92-42FD-8C44-B5F3341E8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Snri’s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1BA72-03D4-4082-90D9-85FC9717BC1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Medications like Venlafaxine (Effexor) and Duloxetine (Cymbalta)</a:t>
            </a:r>
          </a:p>
          <a:p>
            <a:r>
              <a:rPr lang="en-US" sz="2800" cap="none" dirty="0"/>
              <a:t>Help depressive symptoms</a:t>
            </a:r>
          </a:p>
          <a:p>
            <a:r>
              <a:rPr lang="en-US" sz="2800" cap="none" dirty="0"/>
              <a:t>Also address anxiety symptoms with the benefit of not being controlled substances</a:t>
            </a:r>
          </a:p>
          <a:p>
            <a:endParaRPr lang="en-US" sz="2800" cap="none" dirty="0"/>
          </a:p>
        </p:txBody>
      </p:sp>
    </p:spTree>
    <p:extLst>
      <p:ext uri="{BB962C8B-B14F-4D97-AF65-F5344CB8AC3E}">
        <p14:creationId xmlns:p14="http://schemas.microsoft.com/office/powerpoint/2010/main" val="29597325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33207-063A-4AAB-B547-6017FC45C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Benzodiazapines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0EA36-0879-4FD8-A8E8-A56E77F9FDF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Ativan (</a:t>
            </a:r>
            <a:r>
              <a:rPr lang="en-US" sz="2800" cap="none" dirty="0" err="1"/>
              <a:t>Lorazepman</a:t>
            </a:r>
            <a:r>
              <a:rPr lang="en-US" sz="2800" cap="none" dirty="0"/>
              <a:t>), </a:t>
            </a:r>
            <a:r>
              <a:rPr lang="en-US" sz="2800" cap="none" dirty="0" err="1"/>
              <a:t>Klonopin</a:t>
            </a:r>
            <a:r>
              <a:rPr lang="en-US" sz="2800" cap="none" dirty="0"/>
              <a:t> (Clonazepam), Valium (Diazepam), and Xanax (Alprazolam)</a:t>
            </a:r>
          </a:p>
          <a:p>
            <a:r>
              <a:rPr lang="en-US" sz="2800" cap="none" dirty="0"/>
              <a:t>Best used short term</a:t>
            </a:r>
          </a:p>
          <a:p>
            <a:r>
              <a:rPr lang="en-US" sz="2800" cap="none" dirty="0"/>
              <a:t>Have the potential for addiction</a:t>
            </a:r>
          </a:p>
          <a:p>
            <a:r>
              <a:rPr lang="en-US" sz="2800" cap="none" dirty="0"/>
              <a:t>Become less effective over time</a:t>
            </a:r>
            <a:endParaRPr lang="en-US" sz="2600" cap="none" dirty="0"/>
          </a:p>
        </p:txBody>
      </p:sp>
    </p:spTree>
    <p:extLst>
      <p:ext uri="{BB962C8B-B14F-4D97-AF65-F5344CB8AC3E}">
        <p14:creationId xmlns:p14="http://schemas.microsoft.com/office/powerpoint/2010/main" val="24120309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252B6-8865-4200-97C8-DAD0C7DEF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Antipsychotic drugs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8A0EC-6387-4F56-AE9A-C171379D032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cap="none" dirty="0"/>
              <a:t>Medications include Clozaril (clozapine), Zyprexa (olanzapine), Seroquel (quetiapine) and </a:t>
            </a:r>
            <a:r>
              <a:rPr lang="en-US" sz="2800" cap="none" dirty="0" err="1"/>
              <a:t>Risperidol</a:t>
            </a:r>
            <a:r>
              <a:rPr lang="en-US" sz="2800" cap="none" dirty="0"/>
              <a:t> (risperidone)</a:t>
            </a:r>
          </a:p>
          <a:p>
            <a:r>
              <a:rPr lang="en-US" sz="2800" cap="none" dirty="0"/>
              <a:t>Have not been shown to be effective in addressing symptoms such as dissociation</a:t>
            </a:r>
          </a:p>
        </p:txBody>
      </p:sp>
    </p:spTree>
    <p:extLst>
      <p:ext uri="{BB962C8B-B14F-4D97-AF65-F5344CB8AC3E}">
        <p14:creationId xmlns:p14="http://schemas.microsoft.com/office/powerpoint/2010/main" val="598377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141CB-C6B6-41CF-9CFC-21F720F46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ketamine?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23DD1-2B52-4AE5-81C3-43D90C68DF6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sz="2800" cap="none" dirty="0"/>
              <a:t>Best known as street drug “Special K”</a:t>
            </a:r>
          </a:p>
          <a:p>
            <a:r>
              <a:rPr lang="en-US" sz="2800" cap="none" dirty="0"/>
              <a:t>Drug classified as a dissociative anesthetic</a:t>
            </a:r>
          </a:p>
          <a:p>
            <a:r>
              <a:rPr lang="en-US" sz="2800" cap="none" dirty="0"/>
              <a:t>Some prescribers are advocating for its use in therapeutic setting</a:t>
            </a:r>
          </a:p>
          <a:p>
            <a:r>
              <a:rPr lang="en-US" sz="2800" cap="none" dirty="0"/>
              <a:t>Has impact on memory “Induces a trance-like state while providing pain relief, sedation and memory loss.”</a:t>
            </a:r>
          </a:p>
          <a:p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3203198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5E94F-A11B-406B-AA95-142BAC05B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drugs that could wipe out the memory?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EBED5F-30E1-4412-BC09-A8A200D5BE0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sz="2800" cap="none" dirty="0"/>
              <a:t>Histone Deacetylase </a:t>
            </a:r>
            <a:r>
              <a:rPr lang="en-US" sz="2800" cap="none" dirty="0" err="1"/>
              <a:t>Inhbitors</a:t>
            </a:r>
            <a:r>
              <a:rPr lang="en-US" sz="2800" cap="none" dirty="0"/>
              <a:t> (HDAC’s)</a:t>
            </a:r>
          </a:p>
          <a:p>
            <a:endParaRPr lang="en-US" sz="2800" cap="none" dirty="0"/>
          </a:p>
          <a:p>
            <a:r>
              <a:rPr lang="en-US" sz="2800" cap="none" dirty="0"/>
              <a:t>Traumatic memories, such as war or child abuse are recorded in DNA as chemical marks in the genome</a:t>
            </a:r>
          </a:p>
          <a:p>
            <a:r>
              <a:rPr lang="en-US" sz="2800" cap="none" dirty="0"/>
              <a:t>Theory is that these types of medications can prime the genome so these memories can be reconsolidated or modified</a:t>
            </a:r>
          </a:p>
        </p:txBody>
      </p:sp>
    </p:spTree>
    <p:extLst>
      <p:ext uri="{BB962C8B-B14F-4D97-AF65-F5344CB8AC3E}">
        <p14:creationId xmlns:p14="http://schemas.microsoft.com/office/powerpoint/2010/main" val="302435539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1054</TotalTime>
  <Words>1113</Words>
  <Application>Microsoft Office PowerPoint</Application>
  <PresentationFormat>Widescreen</PresentationFormat>
  <Paragraphs>148</Paragraphs>
  <Slides>27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Tw Cen MT</vt:lpstr>
      <vt:lpstr>Droplet</vt:lpstr>
      <vt:lpstr>Trauma treatment</vt:lpstr>
      <vt:lpstr>Transforming memories</vt:lpstr>
      <vt:lpstr>Techniques for transforming</vt:lpstr>
      <vt:lpstr>Therapeutic benefits</vt:lpstr>
      <vt:lpstr>Hypnosis</vt:lpstr>
      <vt:lpstr>PowerPoint Presentation</vt:lpstr>
      <vt:lpstr>Cognitive behavioral therapy</vt:lpstr>
      <vt:lpstr>CPT</vt:lpstr>
      <vt:lpstr>Narrative therapy</vt:lpstr>
      <vt:lpstr>Other theories</vt:lpstr>
      <vt:lpstr>mourning</vt:lpstr>
      <vt:lpstr>reconnection</vt:lpstr>
      <vt:lpstr>forgiveness</vt:lpstr>
      <vt:lpstr>Treatment of complex trauma in a Christian context:  component based psychotherapy (CBP)</vt:lpstr>
      <vt:lpstr>PowerPoint Presentation</vt:lpstr>
      <vt:lpstr>PowerPoint Presentation</vt:lpstr>
      <vt:lpstr>spirituality</vt:lpstr>
      <vt:lpstr>pharmacology</vt:lpstr>
      <vt:lpstr>MAO Inhibitors</vt:lpstr>
      <vt:lpstr>Tricyclic antidepressants</vt:lpstr>
      <vt:lpstr>Fluoxetine (Prozac) and other ssri’s</vt:lpstr>
      <vt:lpstr>A word about wellbutrin</vt:lpstr>
      <vt:lpstr>Snri’s</vt:lpstr>
      <vt:lpstr>Benzodiazapines</vt:lpstr>
      <vt:lpstr>Antipsychotic drugs</vt:lpstr>
      <vt:lpstr>What about ketamine?</vt:lpstr>
      <vt:lpstr>What about drugs that could wipe out the memory?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Trauma and Memory</dc:title>
  <dc:creator>Janice</dc:creator>
  <cp:lastModifiedBy>Janice</cp:lastModifiedBy>
  <cp:revision>98</cp:revision>
  <dcterms:created xsi:type="dcterms:W3CDTF">2019-02-03T02:14:19Z</dcterms:created>
  <dcterms:modified xsi:type="dcterms:W3CDTF">2019-03-04T18:53:51Z</dcterms:modified>
</cp:coreProperties>
</file>